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344" y="-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FDD-6806-4E98-A532-0CC3E1490FF2}" type="datetimeFigureOut">
              <a:rPr lang="en-US" smtClean="0"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1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FDD-6806-4E98-A532-0CC3E1490FF2}" type="datetimeFigureOut">
              <a:rPr lang="en-US" smtClean="0"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4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FDD-6806-4E98-A532-0CC3E1490FF2}" type="datetimeFigureOut">
              <a:rPr lang="en-US" smtClean="0"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39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FDD-6806-4E98-A532-0CC3E1490FF2}" type="datetimeFigureOut">
              <a:rPr lang="en-US" smtClean="0"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33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FDD-6806-4E98-A532-0CC3E1490FF2}" type="datetimeFigureOut">
              <a:rPr lang="en-US" smtClean="0"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746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FDD-6806-4E98-A532-0CC3E1490FF2}" type="datetimeFigureOut">
              <a:rPr lang="en-US" smtClean="0"/>
              <a:t>3/24/2013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90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FDD-6806-4E98-A532-0CC3E1490FF2}" type="datetimeFigureOut">
              <a:rPr lang="en-US" smtClean="0"/>
              <a:t>3/24/2013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528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FDD-6806-4E98-A532-0CC3E1490FF2}" type="datetimeFigureOut">
              <a:rPr lang="en-US" smtClean="0"/>
              <a:t>3/24/2013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496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FDD-6806-4E98-A532-0CC3E1490FF2}" type="datetimeFigureOut">
              <a:rPr lang="en-US" smtClean="0"/>
              <a:t>3/24/2013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20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FDD-6806-4E98-A532-0CC3E1490FF2}" type="datetimeFigureOut">
              <a:rPr lang="en-US" smtClean="0"/>
              <a:t>3/24/2013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57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FDD-6806-4E98-A532-0CC3E1490FF2}" type="datetimeFigureOut">
              <a:rPr lang="en-US" smtClean="0"/>
              <a:t>3/24/2013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131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7000"/>
            <a:lum/>
          </a:blip>
          <a:srcRect/>
          <a:stretch>
            <a:fillRect l="-50000" r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B5FDD-6806-4E98-A532-0CC3E1490FF2}" type="datetimeFigureOut">
              <a:rPr lang="en-US" smtClean="0"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5BB30-E1E5-4A37-A3F3-F061F0753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966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regivingclub/booklovers" TargetMode="External"/><Relationship Id="rId7" Type="http://schemas.openxmlformats.org/officeDocument/2006/relationships/image" Target="../media/image6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hyperlink" Target="http://www.caregivingclub/booklovers" TargetMode="External"/><Relationship Id="rId7" Type="http://schemas.openxmlformats.org/officeDocument/2006/relationships/image" Target="../media/image10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0"/>
            <a:ext cx="3352800" cy="50990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447800" y="1295400"/>
            <a:ext cx="541020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b="1" dirty="0">
                <a:latin typeface="Arial Narrow" pitchFamily="34" charset="0"/>
              </a:rPr>
              <a:t>The </a:t>
            </a:r>
            <a:r>
              <a:rPr lang="en-US" sz="1400" b="1" dirty="0" smtClean="0">
                <a:latin typeface="Arial Narrow" pitchFamily="34" charset="0"/>
              </a:rPr>
              <a:t>36-Hour Day – A Family Guide to Caring for People with Alzheimer’s,</a:t>
            </a:r>
          </a:p>
          <a:p>
            <a:pPr lvl="0"/>
            <a:r>
              <a:rPr lang="en-US" sz="1400" b="1" dirty="0" smtClean="0">
                <a:latin typeface="Arial Narrow" pitchFamily="34" charset="0"/>
              </a:rPr>
              <a:t>Other Dementias and Memory Loss in Later Life</a:t>
            </a:r>
            <a:endParaRPr lang="en-US" sz="1400" b="1" dirty="0">
              <a:latin typeface="Arial Narrow" pitchFamily="34" charset="0"/>
            </a:endParaRPr>
          </a:p>
          <a:p>
            <a:r>
              <a:rPr lang="en-US" sz="1400" dirty="0" smtClean="0">
                <a:latin typeface="Arial Narrow" pitchFamily="34" charset="0"/>
              </a:rPr>
              <a:t>Nancy Mace and Peter </a:t>
            </a:r>
            <a:r>
              <a:rPr lang="en-US" sz="1400" dirty="0" err="1" smtClean="0">
                <a:latin typeface="Arial Narrow" pitchFamily="34" charset="0"/>
              </a:rPr>
              <a:t>Rabins</a:t>
            </a:r>
            <a:endParaRPr lang="en-US" sz="1400" dirty="0">
              <a:latin typeface="Arial Narrow" pitchFamily="34" charset="0"/>
            </a:endParaRPr>
          </a:p>
          <a:p>
            <a:r>
              <a:rPr lang="en-US" sz="1400" dirty="0" smtClean="0">
                <a:latin typeface="Arial Narrow" pitchFamily="34" charset="0"/>
              </a:rPr>
              <a:t>John Hopkins University Press (2006)</a:t>
            </a:r>
          </a:p>
          <a:p>
            <a:r>
              <a:rPr lang="en-US" sz="1400" i="1" dirty="0">
                <a:latin typeface="Arial Narrow" pitchFamily="34" charset="0"/>
              </a:rPr>
              <a:t>A</a:t>
            </a:r>
            <a:r>
              <a:rPr lang="en-US" sz="1400" i="1" dirty="0" smtClean="0">
                <a:latin typeface="Arial Narrow" pitchFamily="34" charset="0"/>
              </a:rPr>
              <a:t>n </a:t>
            </a:r>
            <a:r>
              <a:rPr lang="en-US" sz="1400" i="1" dirty="0">
                <a:latin typeface="Arial Narrow" pitchFamily="34" charset="0"/>
              </a:rPr>
              <a:t>essential guide on what to expect when caring for someone with Alzheimer’s</a:t>
            </a:r>
            <a:r>
              <a:rPr lang="en-US" sz="1400" i="1" dirty="0" smtClean="0">
                <a:latin typeface="Arial Narrow" pitchFamily="34" charset="0"/>
              </a:rPr>
              <a:t>.</a:t>
            </a:r>
            <a:endParaRPr lang="en-US" sz="1400" i="1" dirty="0">
              <a:latin typeface="Arial Narrow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8534400"/>
            <a:ext cx="2582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 Narrow" pitchFamily="34" charset="0"/>
              </a:rPr>
              <a:t>For more Caregiving Club Booklovers Lists</a:t>
            </a:r>
          </a:p>
          <a:p>
            <a:r>
              <a:rPr lang="en-US" sz="1200" dirty="0" smtClean="0">
                <a:latin typeface="Arial Narrow" pitchFamily="34" charset="0"/>
              </a:rPr>
              <a:t>Visit:  </a:t>
            </a:r>
            <a:r>
              <a:rPr lang="en-US" sz="1200" dirty="0" smtClean="0">
                <a:latin typeface="Arial Narrow" pitchFamily="34" charset="0"/>
                <a:hlinkClick r:id="rId3"/>
              </a:rPr>
              <a:t>www.caregivingclub/booklovers</a:t>
            </a:r>
            <a:endParaRPr lang="en-US" sz="1200" dirty="0" smtClean="0">
              <a:latin typeface="Arial Narrow" pitchFamily="34" charset="0"/>
            </a:endParaRPr>
          </a:p>
          <a:p>
            <a:r>
              <a:rPr lang="en-US" sz="1200" dirty="0" smtClean="0">
                <a:latin typeface="Arial Narrow" pitchFamily="34" charset="0"/>
              </a:rPr>
              <a:t>Copyright ©2013 Caregiving Club, Inc.</a:t>
            </a:r>
            <a:endParaRPr lang="en-US" sz="1200" dirty="0">
              <a:latin typeface="Arial Narrow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24117" y="8839200"/>
            <a:ext cx="8338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 Narrow" pitchFamily="34" charset="0"/>
              </a:rPr>
              <a:t>Page 1 of 2</a:t>
            </a:r>
            <a:endParaRPr lang="en-US" sz="1200" dirty="0">
              <a:latin typeface="Arial Narrow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80266" y="41486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447799" y="3200400"/>
            <a:ext cx="5410201" cy="1286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b="1" dirty="0" smtClean="0">
                <a:latin typeface="Arial Narrow" pitchFamily="34" charset="0"/>
              </a:rPr>
              <a:t>Alzheimer’s – A Mother-Daughter Journey</a:t>
            </a:r>
            <a:endParaRPr lang="en-US" sz="1400" dirty="0">
              <a:latin typeface="Arial Narrow" pitchFamily="34" charset="0"/>
            </a:endParaRPr>
          </a:p>
          <a:p>
            <a:r>
              <a:rPr lang="en-US" sz="1400" dirty="0" smtClean="0">
                <a:latin typeface="Arial Narrow" pitchFamily="34" charset="0"/>
              </a:rPr>
              <a:t>Celia </a:t>
            </a:r>
            <a:r>
              <a:rPr lang="en-US" sz="1400" dirty="0" err="1" smtClean="0">
                <a:latin typeface="Arial Narrow" pitchFamily="34" charset="0"/>
              </a:rPr>
              <a:t>Pomerantz</a:t>
            </a:r>
            <a:endParaRPr lang="en-US" sz="1400" dirty="0">
              <a:latin typeface="Arial Narrow" pitchFamily="34" charset="0"/>
            </a:endParaRPr>
          </a:p>
          <a:p>
            <a:r>
              <a:rPr lang="en-US" sz="1400" dirty="0" err="1" smtClean="0">
                <a:latin typeface="Arial Narrow" pitchFamily="34" charset="0"/>
              </a:rPr>
              <a:t>CreateSpace</a:t>
            </a:r>
            <a:r>
              <a:rPr lang="en-US" sz="1400" dirty="0" smtClean="0">
                <a:latin typeface="Arial Narrow" pitchFamily="34" charset="0"/>
              </a:rPr>
              <a:t> Publishing (2011)</a:t>
            </a:r>
          </a:p>
          <a:p>
            <a:r>
              <a:rPr lang="en-US" sz="1400" i="1" dirty="0" smtClean="0">
                <a:latin typeface="Arial Narrow" pitchFamily="34" charset="0"/>
              </a:rPr>
              <a:t>A beautiful memoir of a daughter learning to find happiness in her mother’s</a:t>
            </a:r>
          </a:p>
          <a:p>
            <a:r>
              <a:rPr lang="en-US" sz="1400" i="1" dirty="0">
                <a:latin typeface="Arial Narrow" pitchFamily="34" charset="0"/>
              </a:rPr>
              <a:t>d</a:t>
            </a:r>
            <a:r>
              <a:rPr lang="en-US" sz="1400" i="1" dirty="0" smtClean="0">
                <a:latin typeface="Arial Narrow" pitchFamily="34" charset="0"/>
              </a:rPr>
              <a:t>ementia diagnosis – especially through the power of music and dance.</a:t>
            </a:r>
            <a:endParaRPr lang="en-US" sz="1400" i="1" dirty="0">
              <a:latin typeface="Arial Narrow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47799" y="5105400"/>
            <a:ext cx="54102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b="1" dirty="0" smtClean="0">
                <a:latin typeface="Arial Narrow" pitchFamily="34" charset="0"/>
              </a:rPr>
              <a:t>Alzheimer’s Prevention Program</a:t>
            </a:r>
            <a:endParaRPr lang="en-US" sz="1400" dirty="0">
              <a:latin typeface="Arial Narrow" pitchFamily="34" charset="0"/>
            </a:endParaRPr>
          </a:p>
          <a:p>
            <a:r>
              <a:rPr lang="en-US" sz="1400" dirty="0" smtClean="0">
                <a:latin typeface="Arial Narrow" pitchFamily="34" charset="0"/>
              </a:rPr>
              <a:t>Dr. Gary Small with Gigi </a:t>
            </a:r>
            <a:r>
              <a:rPr lang="en-US" sz="1400" dirty="0" err="1" smtClean="0">
                <a:latin typeface="Arial Narrow" pitchFamily="34" charset="0"/>
              </a:rPr>
              <a:t>Vorgan</a:t>
            </a:r>
            <a:endParaRPr lang="en-US" sz="1400" dirty="0">
              <a:latin typeface="Arial Narrow" pitchFamily="34" charset="0"/>
            </a:endParaRPr>
          </a:p>
          <a:p>
            <a:r>
              <a:rPr lang="en-US" sz="1400" dirty="0" smtClean="0">
                <a:latin typeface="Arial Narrow" pitchFamily="34" charset="0"/>
              </a:rPr>
              <a:t>Workman Publishing (2011)</a:t>
            </a:r>
          </a:p>
          <a:p>
            <a:r>
              <a:rPr lang="en-US" sz="1400" i="1" dirty="0" smtClean="0">
                <a:latin typeface="Arial Narrow" pitchFamily="34" charset="0"/>
              </a:rPr>
              <a:t>Foremost brain expert at the UCLA Longevity Center tells us what we can do now to help prevent  the risk factors of Alzheimer’s and dementia – healthy tips on nutrition, exercise, relaxation to combat stress, etc.</a:t>
            </a:r>
            <a:endParaRPr lang="en-US" sz="1400" i="1" dirty="0">
              <a:latin typeface="Arial Narrow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66800" y="533400"/>
            <a:ext cx="5075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My Underwood" pitchFamily="2" charset="0"/>
                <a:ea typeface="My Underwood" pitchFamily="2" charset="0"/>
              </a:rPr>
              <a:t>Booklovers List: Alzheimer’s Caregiving</a:t>
            </a:r>
            <a:endParaRPr lang="en-US" b="1" dirty="0">
              <a:latin typeface="My Underwood" pitchFamily="2" charset="0"/>
              <a:ea typeface="My Underwood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873" y="5181600"/>
            <a:ext cx="912727" cy="1219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276600"/>
            <a:ext cx="892508" cy="126934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33" y="1371600"/>
            <a:ext cx="816967" cy="133603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447799" y="6858000"/>
            <a:ext cx="541020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b="1" dirty="0" smtClean="0">
                <a:latin typeface="Arial Narrow" pitchFamily="34" charset="0"/>
              </a:rPr>
              <a:t>Coach Broyles’ Playbook for Alzheimer’s Caregivers</a:t>
            </a:r>
            <a:endParaRPr lang="en-US" sz="1400" dirty="0">
              <a:latin typeface="Arial Narrow" pitchFamily="34" charset="0"/>
            </a:endParaRPr>
          </a:p>
          <a:p>
            <a:r>
              <a:rPr lang="en-US" sz="1400" dirty="0">
                <a:latin typeface="Arial Narrow" pitchFamily="34" charset="0"/>
              </a:rPr>
              <a:t>F</a:t>
            </a:r>
            <a:r>
              <a:rPr lang="en-US" sz="1400" dirty="0" smtClean="0">
                <a:latin typeface="Arial Narrow" pitchFamily="34" charset="0"/>
              </a:rPr>
              <a:t>rank Broyles</a:t>
            </a:r>
            <a:endParaRPr lang="en-US" sz="1400" dirty="0">
              <a:latin typeface="Arial Narrow" pitchFamily="34" charset="0"/>
            </a:endParaRPr>
          </a:p>
          <a:p>
            <a:r>
              <a:rPr lang="en-US" sz="1400" dirty="0" smtClean="0">
                <a:latin typeface="Arial Narrow" pitchFamily="34" charset="0"/>
              </a:rPr>
              <a:t>University of Arkansas Press (2006)</a:t>
            </a:r>
          </a:p>
          <a:p>
            <a:r>
              <a:rPr lang="en-US" sz="1400" i="1" dirty="0" smtClean="0">
                <a:latin typeface="Arial Narrow" pitchFamily="34" charset="0"/>
              </a:rPr>
              <a:t>Written by the Athletic Director for the University of Arkansas Razorbacks – a</a:t>
            </a:r>
          </a:p>
          <a:p>
            <a:r>
              <a:rPr lang="en-US" sz="1400" i="1" dirty="0">
                <a:latin typeface="Arial Narrow" pitchFamily="34" charset="0"/>
              </a:rPr>
              <a:t>s</a:t>
            </a:r>
            <a:r>
              <a:rPr lang="en-US" sz="1400" i="1" dirty="0" smtClean="0">
                <a:latin typeface="Arial Narrow" pitchFamily="34" charset="0"/>
              </a:rPr>
              <a:t>pouse and family guide to dealing with Alzheimer’s in your family.</a:t>
            </a:r>
            <a:endParaRPr lang="en-US" sz="1400" i="1" dirty="0">
              <a:latin typeface="Arial Narrow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489" y="6934200"/>
            <a:ext cx="863578" cy="1252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94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0"/>
            <a:ext cx="3352800" cy="50990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8534400"/>
            <a:ext cx="2582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 Narrow" pitchFamily="34" charset="0"/>
              </a:rPr>
              <a:t>For more Caregiving Club Booklovers Lists</a:t>
            </a:r>
          </a:p>
          <a:p>
            <a:r>
              <a:rPr lang="en-US" sz="1200" dirty="0" smtClean="0">
                <a:latin typeface="Arial Narrow" pitchFamily="34" charset="0"/>
              </a:rPr>
              <a:t>Visit:  </a:t>
            </a:r>
            <a:r>
              <a:rPr lang="en-US" sz="1200" dirty="0" smtClean="0">
                <a:latin typeface="Arial Narrow" pitchFamily="34" charset="0"/>
                <a:hlinkClick r:id="rId3"/>
              </a:rPr>
              <a:t>www.caregivingclub/booklovers</a:t>
            </a:r>
            <a:endParaRPr lang="en-US" sz="1200" dirty="0" smtClean="0">
              <a:latin typeface="Arial Narrow" pitchFamily="34" charset="0"/>
            </a:endParaRPr>
          </a:p>
          <a:p>
            <a:r>
              <a:rPr lang="en-US" sz="1200" dirty="0" smtClean="0">
                <a:latin typeface="Arial Narrow" pitchFamily="34" charset="0"/>
              </a:rPr>
              <a:t>Copyright ©2013 Caregiving Club, Inc.</a:t>
            </a:r>
            <a:endParaRPr lang="en-US" sz="1200" dirty="0">
              <a:latin typeface="Arial Narrow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24117" y="8839200"/>
            <a:ext cx="8338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 Narrow" pitchFamily="34" charset="0"/>
              </a:rPr>
              <a:t>Page 2 of 2</a:t>
            </a:r>
            <a:endParaRPr lang="en-US" sz="1200" dirty="0">
              <a:latin typeface="Arial Narrow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47799" y="1219200"/>
            <a:ext cx="541020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b="1" dirty="0" smtClean="0">
                <a:latin typeface="Arial Narrow" pitchFamily="34" charset="0"/>
              </a:rPr>
              <a:t>Dr. Ruth’s  Guide for the Alzheimer’s  Caregiver</a:t>
            </a:r>
            <a:endParaRPr lang="en-US" sz="1400" dirty="0">
              <a:latin typeface="Arial Narrow" pitchFamily="34" charset="0"/>
            </a:endParaRPr>
          </a:p>
          <a:p>
            <a:r>
              <a:rPr lang="en-US" sz="1400" dirty="0">
                <a:latin typeface="Arial Narrow" pitchFamily="34" charset="0"/>
              </a:rPr>
              <a:t>By </a:t>
            </a:r>
            <a:r>
              <a:rPr lang="en-US" sz="1400" dirty="0" smtClean="0">
                <a:latin typeface="Arial Narrow" pitchFamily="34" charset="0"/>
              </a:rPr>
              <a:t>Ruth K. </a:t>
            </a:r>
            <a:r>
              <a:rPr lang="en-US" sz="1400" dirty="0" err="1" smtClean="0">
                <a:latin typeface="Arial Narrow" pitchFamily="34" charset="0"/>
              </a:rPr>
              <a:t>Westheimer</a:t>
            </a:r>
            <a:r>
              <a:rPr lang="en-US" sz="1400" dirty="0" smtClean="0">
                <a:latin typeface="Arial Narrow" pitchFamily="34" charset="0"/>
              </a:rPr>
              <a:t> with Pierre A. </a:t>
            </a:r>
            <a:r>
              <a:rPr lang="en-US" sz="1400" dirty="0" err="1" smtClean="0">
                <a:latin typeface="Arial Narrow" pitchFamily="34" charset="0"/>
              </a:rPr>
              <a:t>Lehu</a:t>
            </a:r>
            <a:endParaRPr lang="en-US" sz="1400" dirty="0">
              <a:latin typeface="Arial Narrow" pitchFamily="34" charset="0"/>
            </a:endParaRPr>
          </a:p>
          <a:p>
            <a:r>
              <a:rPr lang="en-US" sz="1400" dirty="0" smtClean="0">
                <a:latin typeface="Arial Narrow" pitchFamily="34" charset="0"/>
              </a:rPr>
              <a:t>Quill Driver Books (2012)</a:t>
            </a:r>
          </a:p>
          <a:p>
            <a:r>
              <a:rPr lang="en-US" sz="1400" i="1" dirty="0">
                <a:latin typeface="Arial Narrow" pitchFamily="34" charset="0"/>
              </a:rPr>
              <a:t>A</a:t>
            </a:r>
            <a:r>
              <a:rPr lang="en-US" sz="1400" i="1" dirty="0" smtClean="0">
                <a:latin typeface="Arial Narrow" pitchFamily="34" charset="0"/>
              </a:rPr>
              <a:t> </a:t>
            </a:r>
            <a:r>
              <a:rPr lang="en-US" sz="1400" i="1" dirty="0">
                <a:latin typeface="Arial Narrow" pitchFamily="34" charset="0"/>
              </a:rPr>
              <a:t>thorough look at coping with caregiving for those with dementia from America’s #1 name in relationship therapy</a:t>
            </a:r>
            <a:r>
              <a:rPr lang="en-US" sz="1400" i="1" dirty="0" smtClean="0">
                <a:latin typeface="Arial Narrow" pitchFamily="34" charset="0"/>
              </a:rPr>
              <a:t>.</a:t>
            </a:r>
            <a:endParaRPr lang="en-US" sz="1400" i="1" dirty="0">
              <a:latin typeface="Arial Narrow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47799" y="2819400"/>
            <a:ext cx="54102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b="1" dirty="0" smtClean="0">
                <a:latin typeface="Arial Narrow" pitchFamily="34" charset="0"/>
              </a:rPr>
              <a:t>I Still Do – Loving and Living with Alzheimer’s</a:t>
            </a:r>
            <a:endParaRPr lang="en-US" sz="1400" dirty="0">
              <a:latin typeface="Arial Narrow" pitchFamily="34" charset="0"/>
            </a:endParaRPr>
          </a:p>
          <a:p>
            <a:r>
              <a:rPr lang="en-US" sz="1400" dirty="0" smtClean="0">
                <a:latin typeface="Arial Narrow" pitchFamily="34" charset="0"/>
              </a:rPr>
              <a:t>Judith Fox</a:t>
            </a:r>
            <a:endParaRPr lang="en-US" sz="1400" dirty="0">
              <a:latin typeface="Arial Narrow" pitchFamily="34" charset="0"/>
            </a:endParaRPr>
          </a:p>
          <a:p>
            <a:r>
              <a:rPr lang="en-US" sz="1400" dirty="0">
                <a:latin typeface="Arial Narrow" pitchFamily="34" charset="0"/>
              </a:rPr>
              <a:t>p</a:t>
            </a:r>
            <a:r>
              <a:rPr lang="en-US" sz="1400" dirty="0" smtClean="0">
                <a:latin typeface="Arial Narrow" pitchFamily="34" charset="0"/>
              </a:rPr>
              <a:t>owerhouse Books (2009)</a:t>
            </a:r>
          </a:p>
          <a:p>
            <a:r>
              <a:rPr lang="en-US" sz="1400" i="1" dirty="0">
                <a:latin typeface="Arial Narrow" pitchFamily="34" charset="0"/>
              </a:rPr>
              <a:t>A beautiful photo book which also captures the emotional spectrum in images and words about spousal caregiving for those with dementia.</a:t>
            </a:r>
          </a:p>
          <a:p>
            <a:endParaRPr lang="en-US" sz="1400" dirty="0">
              <a:latin typeface="Arial Narrow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295400"/>
            <a:ext cx="871538" cy="130968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72" y="2895600"/>
            <a:ext cx="1101360" cy="100123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152" y="4191000"/>
            <a:ext cx="866248" cy="130459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524000" y="4114800"/>
            <a:ext cx="533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b="1" dirty="0" smtClean="0">
                <a:latin typeface="Arial Narrow" pitchFamily="34" charset="0"/>
              </a:rPr>
              <a:t>The Shriver Report – A Woman’s Nation Takes on Alzheimer’s</a:t>
            </a:r>
            <a:endParaRPr lang="en-US" sz="1400" dirty="0">
              <a:latin typeface="Arial Narrow" pitchFamily="34" charset="0"/>
            </a:endParaRPr>
          </a:p>
          <a:p>
            <a:r>
              <a:rPr lang="en-US" sz="1400" dirty="0">
                <a:latin typeface="Arial Narrow" pitchFamily="34" charset="0"/>
              </a:rPr>
              <a:t>By </a:t>
            </a:r>
            <a:r>
              <a:rPr lang="en-US" sz="1400" dirty="0" smtClean="0">
                <a:latin typeface="Arial Narrow" pitchFamily="34" charset="0"/>
              </a:rPr>
              <a:t>Maria Shriver, Alzheimer’s Association</a:t>
            </a:r>
            <a:endParaRPr lang="en-US" sz="1400" dirty="0">
              <a:latin typeface="Arial Narrow" pitchFamily="34" charset="0"/>
            </a:endParaRPr>
          </a:p>
          <a:p>
            <a:r>
              <a:rPr lang="en-US" sz="1400" dirty="0" smtClean="0">
                <a:latin typeface="Arial Narrow" pitchFamily="34" charset="0"/>
              </a:rPr>
              <a:t>Free Press  (2010)</a:t>
            </a:r>
          </a:p>
          <a:p>
            <a:r>
              <a:rPr lang="en-US" sz="1400" i="1" dirty="0" smtClean="0">
                <a:latin typeface="Arial Narrow" pitchFamily="34" charset="0"/>
              </a:rPr>
              <a:t>This comprehensive book sheds light on the </a:t>
            </a:r>
            <a:r>
              <a:rPr lang="en-US" sz="1400" i="1" dirty="0">
                <a:latin typeface="Arial Narrow" pitchFamily="34" charset="0"/>
              </a:rPr>
              <a:t>growing epidemic of Alzheimer’s in </a:t>
            </a:r>
            <a:r>
              <a:rPr lang="en-US" sz="1400" i="1" dirty="0" smtClean="0">
                <a:latin typeface="Arial Narrow" pitchFamily="34" charset="0"/>
              </a:rPr>
              <a:t>America including </a:t>
            </a:r>
            <a:r>
              <a:rPr lang="en-US" sz="1400" i="1" dirty="0">
                <a:latin typeface="Arial Narrow" pitchFamily="34" charset="0"/>
              </a:rPr>
              <a:t>research, resources, personal stories, workplace, gender, diversity and </a:t>
            </a:r>
            <a:r>
              <a:rPr lang="en-US" sz="1400" i="1" dirty="0" smtClean="0">
                <a:latin typeface="Arial Narrow" pitchFamily="34" charset="0"/>
              </a:rPr>
              <a:t>the policy issues facing our nation. </a:t>
            </a:r>
            <a:endParaRPr lang="en-US" sz="1400" i="1" dirty="0">
              <a:latin typeface="Arial Narrow" pitchFamily="34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715000"/>
            <a:ext cx="775835" cy="1157287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524000" y="5638800"/>
            <a:ext cx="5181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b="1" dirty="0" smtClean="0">
                <a:latin typeface="Arial Narrow" pitchFamily="34" charset="0"/>
              </a:rPr>
              <a:t>The Silverado Story – A Memory Care Culture Where Love is </a:t>
            </a:r>
          </a:p>
          <a:p>
            <a:pPr lvl="0"/>
            <a:r>
              <a:rPr lang="en-US" sz="1400" b="1" dirty="0" smtClean="0">
                <a:latin typeface="Arial Narrow" pitchFamily="34" charset="0"/>
              </a:rPr>
              <a:t>Greater Than Fear</a:t>
            </a:r>
            <a:endParaRPr lang="en-US" sz="1400" dirty="0">
              <a:latin typeface="Arial Narrow" pitchFamily="34" charset="0"/>
            </a:endParaRPr>
          </a:p>
          <a:p>
            <a:r>
              <a:rPr lang="en-US" sz="1400" dirty="0">
                <a:latin typeface="Arial Narrow" pitchFamily="34" charset="0"/>
              </a:rPr>
              <a:t>By </a:t>
            </a:r>
            <a:r>
              <a:rPr lang="en-US" sz="1400" dirty="0" smtClean="0">
                <a:latin typeface="Arial Narrow" pitchFamily="34" charset="0"/>
              </a:rPr>
              <a:t>Loren Shook and Steve Winner</a:t>
            </a:r>
            <a:endParaRPr lang="en-US" sz="1400" dirty="0">
              <a:latin typeface="Arial Narrow" pitchFamily="34" charset="0"/>
            </a:endParaRPr>
          </a:p>
          <a:p>
            <a:r>
              <a:rPr lang="en-US" sz="1400" dirty="0" smtClean="0">
                <a:latin typeface="Arial Narrow" pitchFamily="34" charset="0"/>
              </a:rPr>
              <a:t>AJC Press (2010)</a:t>
            </a:r>
          </a:p>
          <a:p>
            <a:r>
              <a:rPr lang="en-US" sz="1400" i="1" dirty="0" smtClean="0">
                <a:latin typeface="Arial Narrow" pitchFamily="34" charset="0"/>
              </a:rPr>
              <a:t>Written by two men who  were Alzheimer’s caregivers and now run one of the most innovative memory care </a:t>
            </a:r>
            <a:r>
              <a:rPr lang="en-US" sz="1400" i="1" dirty="0">
                <a:latin typeface="Arial Narrow" pitchFamily="34" charset="0"/>
              </a:rPr>
              <a:t>c</a:t>
            </a:r>
            <a:r>
              <a:rPr lang="en-US" sz="1400" i="1" dirty="0" smtClean="0">
                <a:latin typeface="Arial Narrow" pitchFamily="34" charset="0"/>
              </a:rPr>
              <a:t>ommunities and services in America.</a:t>
            </a:r>
            <a:endParaRPr lang="en-US" sz="1400" i="1" dirty="0">
              <a:latin typeface="Arial Narrow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7162800"/>
            <a:ext cx="795994" cy="123601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545379" y="7086600"/>
            <a:ext cx="531262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b="1" dirty="0" smtClean="0">
                <a:latin typeface="Arial Narrow" pitchFamily="34" charset="0"/>
              </a:rPr>
              <a:t>Still Alice </a:t>
            </a:r>
            <a:endParaRPr lang="en-US" sz="1400" dirty="0">
              <a:latin typeface="Arial Narrow" pitchFamily="34" charset="0"/>
            </a:endParaRPr>
          </a:p>
          <a:p>
            <a:r>
              <a:rPr lang="en-US" sz="1400" dirty="0" smtClean="0">
                <a:latin typeface="Arial Narrow" pitchFamily="34" charset="0"/>
              </a:rPr>
              <a:t>Lisa </a:t>
            </a:r>
            <a:r>
              <a:rPr lang="en-US" sz="1400" dirty="0" err="1" smtClean="0">
                <a:latin typeface="Arial Narrow" pitchFamily="34" charset="0"/>
              </a:rPr>
              <a:t>Genova</a:t>
            </a:r>
            <a:endParaRPr lang="en-US" sz="1400" dirty="0">
              <a:latin typeface="Arial Narrow" pitchFamily="34" charset="0"/>
            </a:endParaRPr>
          </a:p>
          <a:p>
            <a:r>
              <a:rPr lang="en-US" sz="1400" dirty="0" smtClean="0">
                <a:latin typeface="Arial Narrow" pitchFamily="34" charset="0"/>
              </a:rPr>
              <a:t>Gallery Books (2009)</a:t>
            </a:r>
          </a:p>
          <a:p>
            <a:r>
              <a:rPr lang="en-US" sz="1400" i="1" dirty="0">
                <a:latin typeface="Arial Narrow" pitchFamily="34" charset="0"/>
              </a:rPr>
              <a:t>T</a:t>
            </a:r>
            <a:r>
              <a:rPr lang="en-US" sz="1400" i="1" dirty="0" smtClean="0">
                <a:latin typeface="Arial Narrow" pitchFamily="34" charset="0"/>
              </a:rPr>
              <a:t>he </a:t>
            </a:r>
            <a:r>
              <a:rPr lang="en-US" sz="1400" i="1" dirty="0">
                <a:latin typeface="Arial Narrow" pitchFamily="34" charset="0"/>
              </a:rPr>
              <a:t>story of a Harvard professor’s early on-set Alzheimer’s diagnosis at age 50.  You’ll never look at Alzheimer’s disease the same way again.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90600" y="621268"/>
            <a:ext cx="5075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My Underwood" pitchFamily="2" charset="0"/>
                <a:ea typeface="My Underwood" pitchFamily="2" charset="0"/>
              </a:rPr>
              <a:t>Booklovers List: Alzheimer’s Caregiving</a:t>
            </a:r>
            <a:endParaRPr lang="en-US" b="1" dirty="0">
              <a:latin typeface="My Underwood" pitchFamily="2" charset="0"/>
              <a:ea typeface="My Underwoo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19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453</Words>
  <Application>Microsoft Office PowerPoint</Application>
  <PresentationFormat>On-screen Show (4:3)</PresentationFormat>
  <Paragraphs>50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Sony Electronics,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Sherri</dc:creator>
  <cp:lastModifiedBy>Sherri</cp:lastModifiedBy>
  <cp:revision>39</cp:revision>
  <cp:lastPrinted>2013-03-04T09:00:07Z</cp:lastPrinted>
  <dcterms:created xsi:type="dcterms:W3CDTF">2012-12-02T18:24:19Z</dcterms:created>
  <dcterms:modified xsi:type="dcterms:W3CDTF">2013-03-25T03:15:17Z</dcterms:modified>
</cp:coreProperties>
</file>